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648" r:id="rId5"/>
    <p:sldMasterId id="2147483677" r:id="rId6"/>
  </p:sldMasterIdLst>
  <p:notesMasterIdLst>
    <p:notesMasterId r:id="rId27"/>
  </p:notesMasterIdLst>
  <p:handoutMasterIdLst>
    <p:handoutMasterId r:id="rId28"/>
  </p:handoutMasterIdLst>
  <p:sldIdLst>
    <p:sldId id="360" r:id="rId7"/>
    <p:sldId id="373" r:id="rId8"/>
    <p:sldId id="379" r:id="rId9"/>
    <p:sldId id="374" r:id="rId10"/>
    <p:sldId id="376" r:id="rId11"/>
    <p:sldId id="380" r:id="rId12"/>
    <p:sldId id="375" r:id="rId13"/>
    <p:sldId id="385" r:id="rId14"/>
    <p:sldId id="383" r:id="rId15"/>
    <p:sldId id="384" r:id="rId16"/>
    <p:sldId id="386" r:id="rId17"/>
    <p:sldId id="387" r:id="rId18"/>
    <p:sldId id="377" r:id="rId19"/>
    <p:sldId id="381" r:id="rId20"/>
    <p:sldId id="382" r:id="rId21"/>
    <p:sldId id="389" r:id="rId22"/>
    <p:sldId id="388" r:id="rId23"/>
    <p:sldId id="390" r:id="rId24"/>
    <p:sldId id="391" r:id="rId25"/>
    <p:sldId id="371" r:id="rId26"/>
  </p:sldIdLst>
  <p:sldSz cx="9144000" cy="5143500" type="screen16x9"/>
  <p:notesSz cx="6858000" cy="9144000"/>
  <p:defaultTextStyle>
    <a:defPPr>
      <a:defRPr lang="de-DE"/>
    </a:defPPr>
    <a:lvl1pPr marL="0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81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61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42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722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903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084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264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445" algn="l" defTabSz="408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35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579">
          <p15:clr>
            <a:srgbClr val="A4A3A4"/>
          </p15:clr>
        </p15:guide>
        <p15:guide id="4" orient="horz" pos="849">
          <p15:clr>
            <a:srgbClr val="A4A3A4"/>
          </p15:clr>
        </p15:guide>
        <p15:guide id="5" orient="horz" pos="2901">
          <p15:clr>
            <a:srgbClr val="A4A3A4"/>
          </p15:clr>
        </p15:guide>
        <p15:guide id="6" pos="5499">
          <p15:clr>
            <a:srgbClr val="A4A3A4"/>
          </p15:clr>
        </p15:guide>
        <p15:guide id="7" pos="2734">
          <p15:clr>
            <a:srgbClr val="A4A3A4"/>
          </p15:clr>
        </p15:guide>
        <p15:guide id="8" pos="3024">
          <p15:clr>
            <a:srgbClr val="A4A3A4"/>
          </p15:clr>
        </p15:guide>
        <p15:guide id="9" pos="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936"/>
    <a:srgbClr val="6F6F6F"/>
    <a:srgbClr val="DAEACF"/>
    <a:srgbClr val="B0D49A"/>
    <a:srgbClr val="7FB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713" autoAdjust="0"/>
  </p:normalViewPr>
  <p:slideViewPr>
    <p:cSldViewPr snapToGrid="0" snapToObjects="1">
      <p:cViewPr varScale="1">
        <p:scale>
          <a:sx n="113" d="100"/>
          <a:sy n="113" d="100"/>
        </p:scale>
        <p:origin x="444" y="90"/>
      </p:cViewPr>
      <p:guideLst>
        <p:guide orient="horz" pos="4335"/>
        <p:guide pos="288"/>
        <p:guide orient="horz" pos="579"/>
        <p:guide orient="horz" pos="849"/>
        <p:guide orient="horz" pos="2901"/>
        <p:guide pos="5499"/>
        <p:guide pos="2734"/>
        <p:guide pos="3024"/>
        <p:guide pos="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E2435-D830-E04E-AB3E-CF4F27D52D5A}" type="datetime1">
              <a:rPr lang="de-DE" smtClean="0"/>
              <a:t>25.08.2017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817DB-4BF3-BC4C-8F0C-9E28F0A073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39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3252-623D-764A-8ECC-8A5264563440}" type="datetime1">
              <a:rPr lang="de-DE" smtClean="0"/>
              <a:t>25.08.2017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FCB5-6FF5-A04C-BB37-313E4A350B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6030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8181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6361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24542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32722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40903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9084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7264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445" algn="l" defTabSz="4081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13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01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35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70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44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52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0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0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795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95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71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9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69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1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12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80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34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FCB5-6FF5-A04C-BB37-313E4A350BE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9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5575" y="3030189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5575" y="2738072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15575" y="3364004"/>
            <a:ext cx="5130972" cy="177064"/>
          </a:xfrm>
          <a:prstGeom prst="rect">
            <a:avLst/>
          </a:prstGeom>
        </p:spPr>
        <p:txBody>
          <a:bodyPr vert="horz" lIns="71579" tIns="35790" rIns="71579" bIns="35790"/>
          <a:lstStyle>
            <a:lvl1pPr marL="0" marR="0" indent="0" algn="l" defTabSz="357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cap="none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357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Autor: Max Mustermann | Version: 1.0. | Date: 15.01.16 |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Confidential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06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grafik ohne Outline - Inhaltsgrafik ohn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800838" y="1347416"/>
            <a:ext cx="3928945" cy="3257334"/>
          </a:xfrm>
          <a:prstGeom prst="rect">
            <a:avLst/>
          </a:prstGeom>
          <a:ln w="6350">
            <a:noFill/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11" name="Bildplatzhalter 17"/>
          <p:cNvSpPr>
            <a:spLocks noGrp="1"/>
          </p:cNvSpPr>
          <p:nvPr>
            <p:ph type="pic" sz="quarter" idx="19" hasCustomPrompt="1"/>
          </p:nvPr>
        </p:nvSpPr>
        <p:spPr>
          <a:xfrm>
            <a:off x="412858" y="1347416"/>
            <a:ext cx="3927588" cy="3257334"/>
          </a:xfrm>
          <a:prstGeom prst="rect">
            <a:avLst/>
          </a:prstGeom>
          <a:ln w="6350">
            <a:noFill/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   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98259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grafik mit Outlin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397901" y="1347416"/>
            <a:ext cx="3942545" cy="324809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4800838" y="1347416"/>
            <a:ext cx="3919171" cy="3248161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1493647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Inhaltsgrafik mit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798260" y="1336806"/>
            <a:ext cx="3920530" cy="325877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397288" y="1336806"/>
            <a:ext cx="3920530" cy="3258771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1137701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grafik mit Outline - Inhaltsgrafik mit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798260" y="1347416"/>
            <a:ext cx="3931523" cy="325733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11" name="Bildplatzhalter 17"/>
          <p:cNvSpPr>
            <a:spLocks noGrp="1"/>
          </p:cNvSpPr>
          <p:nvPr>
            <p:ph type="pic" sz="quarter" idx="19" hasCustomPrompt="1"/>
          </p:nvPr>
        </p:nvSpPr>
        <p:spPr>
          <a:xfrm>
            <a:off x="412858" y="1347416"/>
            <a:ext cx="3927588" cy="325733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3659900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4800838" y="1347416"/>
            <a:ext cx="3928945" cy="3257334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412858" y="1347416"/>
            <a:ext cx="3927588" cy="3257334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1069228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2859" y="1347416"/>
            <a:ext cx="8316924" cy="3257334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defRPr sz="1200" b="0" i="0" baseline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/>
              <a:t>Fließtext nur Linksbündig, Headlines in Calibri Light </a:t>
            </a:r>
            <a:r>
              <a:rPr lang="de-DE" dirty="0" err="1"/>
              <a:t>Bold</a:t>
            </a:r>
            <a:r>
              <a:rPr lang="de-DE" dirty="0"/>
              <a:t>, 20pt , sovanta-Grün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2869035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olo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2858" y="1987541"/>
            <a:ext cx="8316925" cy="1980210"/>
          </a:xfrm>
          <a:prstGeom prst="rect">
            <a:avLst/>
          </a:prstGeom>
        </p:spPr>
        <p:txBody>
          <a:bodyPr vert="horz" lIns="71579" tIns="35790" rIns="71579" bIns="35790" numCol="1" anchor="ctr" anchorCtr="0"/>
          <a:lstStyle>
            <a:lvl1pPr algn="ctr">
              <a:defRPr sz="19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/>
              <a:t>„Zitattext“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3102658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olo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2858" y="1984415"/>
            <a:ext cx="8316925" cy="1983336"/>
          </a:xfrm>
          <a:prstGeom prst="rect">
            <a:avLst/>
          </a:prstGeom>
        </p:spPr>
        <p:txBody>
          <a:bodyPr vert="horz" lIns="71579" tIns="35790" rIns="71579" bIns="35790" numCol="1" anchor="ctr" anchorCtr="0"/>
          <a:lstStyle>
            <a:lvl1pPr algn="ctr">
              <a:defRPr sz="1900" b="0" i="0">
                <a:solidFill>
                  <a:srgbClr val="3BA936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/>
              <a:t>„Zitattext“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3656743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347416"/>
            <a:ext cx="9144000" cy="3428374"/>
          </a:xfrm>
          <a:prstGeom prst="rect">
            <a:avLst/>
          </a:prstGeom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2858" y="2640848"/>
            <a:ext cx="3915996" cy="1057274"/>
          </a:xfrm>
          <a:prstGeom prst="rect">
            <a:avLst/>
          </a:prstGeom>
          <a:solidFill>
            <a:srgbClr val="3BA936">
              <a:alpha val="80000"/>
            </a:srgbClr>
          </a:solidFill>
        </p:spPr>
        <p:txBody>
          <a:bodyPr vert="horz" lIns="71579" tIns="35790" rIns="71579" bIns="35790" anchor="ctr" anchorCtr="0"/>
          <a:lstStyle>
            <a:lvl1pPr marL="0" indent="0">
              <a:buNone/>
              <a:defRPr sz="1900">
                <a:solidFill>
                  <a:srgbClr val="FFFFF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„Zitattext“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2708675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- Tex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1735" y="1347416"/>
            <a:ext cx="8308049" cy="892207"/>
          </a:xfrm>
          <a:prstGeom prst="rect">
            <a:avLst/>
          </a:prstGeom>
        </p:spPr>
        <p:txBody>
          <a:bodyPr vert="horz" lIns="71579" tIns="35790" rIns="71579" bIns="35790" numCol="1" anchor="ctr" anchorCtr="0"/>
          <a:lstStyle>
            <a:lvl1pPr algn="ctr">
              <a:defRPr sz="190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„Zitattext“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2859" y="2535273"/>
            <a:ext cx="8316924" cy="2069477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defRPr sz="1200" b="0" i="0" baseline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/>
              <a:t>Fließtext nur Linksbündig, Headlines in Calibri Light </a:t>
            </a:r>
            <a:r>
              <a:rPr lang="de-DE" dirty="0" err="1"/>
              <a:t>Bold</a:t>
            </a:r>
            <a:r>
              <a:rPr lang="de-DE" dirty="0"/>
              <a:t>, 20pt , sovanta-Grün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74575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2"/>
          <p:cNvSpPr txBox="1">
            <a:spLocks/>
          </p:cNvSpPr>
          <p:nvPr userDrawn="1"/>
        </p:nvSpPr>
        <p:spPr>
          <a:xfrm>
            <a:off x="2976799" y="3933361"/>
            <a:ext cx="2133600" cy="273844"/>
          </a:xfrm>
          <a:prstGeom prst="rect">
            <a:avLst/>
          </a:prstGeom>
        </p:spPr>
        <p:txBody>
          <a:bodyPr vert="horz" lIns="81636" tIns="40818" rIns="81636" bIns="40818" rtlCol="0" anchor="ctr"/>
          <a:lstStyle>
            <a:defPPr>
              <a:defRPr lang="de-DE"/>
            </a:defPPr>
            <a:lvl1pPr marL="0" algn="l" defTabSz="521437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418291" y="3313783"/>
            <a:ext cx="2390254" cy="318500"/>
          </a:xfrm>
          <a:prstGeom prst="rect">
            <a:avLst/>
          </a:prstGeom>
          <a:noFill/>
        </p:spPr>
        <p:txBody>
          <a:bodyPr wrap="square" lIns="71579" tIns="35790" rIns="71579" bIns="35790" rtlCol="0">
            <a:spAutoFit/>
          </a:bodyPr>
          <a:lstStyle/>
          <a:p>
            <a:r>
              <a:rPr lang="de-DE" sz="1600" dirty="0" err="1">
                <a:solidFill>
                  <a:srgbClr val="FFFFFF"/>
                </a:solidFill>
                <a:latin typeface="Calibri Light"/>
              </a:rPr>
              <a:t>www.sovanta.com</a:t>
            </a:r>
            <a:endParaRPr lang="de-DE" sz="1600" dirty="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5575" y="3030189"/>
            <a:ext cx="6350985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(Danke für die Aufmerksamkeit)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5575" y="2738072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</a:t>
            </a:r>
          </a:p>
        </p:txBody>
      </p:sp>
    </p:spTree>
    <p:extLst>
      <p:ext uri="{BB962C8B-B14F-4D97-AF65-F5344CB8AC3E}">
        <p14:creationId xmlns:p14="http://schemas.microsoft.com/office/powerpoint/2010/main" val="2888288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3864948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5575" y="3030189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5575" y="2738072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15575" y="3364004"/>
            <a:ext cx="5130972" cy="177064"/>
          </a:xfrm>
          <a:prstGeom prst="rect">
            <a:avLst/>
          </a:prstGeom>
        </p:spPr>
        <p:txBody>
          <a:bodyPr vert="horz" lIns="71579" tIns="35790" rIns="71579" bIns="35790"/>
          <a:lstStyle>
            <a:lvl1pPr marL="0" marR="0" indent="0" algn="l" defTabSz="357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800" cap="none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3578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dirty="0"/>
              <a:t>Autor: Max Mustermann | Version: 1.0. | Date: 15.01.16 |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Confidential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286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3656-5FFF-4CA1-8CB1-E25AA8CDE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B81CB-EFF7-4FD2-A021-695A1049D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6B7D2-3EEB-4CA4-A387-C78097C0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3AD37-E9D9-4D33-B06E-3F471BBE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20427-DD1E-462B-8D37-28FCBBAA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4173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6BBF-66CF-4A79-B20A-071514CD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186A-B5ED-4E7A-BAB7-C4FDB0326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DBE8-7E39-4217-8C63-5D3502DB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655D6-B983-45A0-B4FD-2F1B0622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A78-CFB1-4C23-A04E-E3A97072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7322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DBE3-A8E3-43D8-8F88-27543356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8A73-A87E-49E6-8538-2CB7E9E9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6D44-B97E-4AB5-98EB-95A02584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9DA6-9EA0-4368-9755-EBE367EF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BC2BE-4DC0-4053-A8A5-7379FE87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4971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13EF-EFB7-4F82-B56F-AEE87BBF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3E30-1F1B-4ADA-A6CB-E3B67FCFD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84FAB-6422-428C-919B-BD786D364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15C76-79CC-4E21-870F-D1AFA6D1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E545-64F4-4EA1-8492-C2E3A847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CD282-A49B-4C34-9269-3A41B063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34176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C38-6602-4A1C-A421-28B60EA6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DA516-A009-4D50-9C8D-07EE07F6F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57A1-65FB-472F-8309-C3CF40B81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1F70A-128E-47B3-A4E9-69CBCDF51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4F13B1-3C34-4264-88C6-A44E5F991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69062-E13A-4727-B1B2-EC7C5EB0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B9882-AE14-442A-A171-6D8CF4A3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AE78D-D98E-4A99-A32C-86D4C441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05721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688-2692-4FBF-A609-36D50B58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AA39-3272-4E68-9608-C00B421D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562CD-6F70-4BB2-8749-6696C95A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DAE6B-B97F-4DC1-ACF0-ADE579A4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6515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F8FA6-78F5-4971-BFE8-F88CF498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86ED5-0FDC-443A-A8C9-DCEDB3B2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29426-5DAF-4F01-897D-F06000CA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523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BD87-3DD8-49AA-BED2-74D69D91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A601-C6AF-4934-9A85-AAE818B4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88DDE-A07D-4397-817F-DCEB93D5E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4BDA1-6D37-41B4-909C-2FB2D5D2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55935-A9B0-40D1-97F1-C96D74D3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CF429-A176-4066-A338-A0FAD1DE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47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66950" y="1347416"/>
            <a:ext cx="5098346" cy="3258771"/>
          </a:xfrm>
          <a:prstGeom prst="rect">
            <a:avLst/>
          </a:prstGeom>
        </p:spPr>
        <p:txBody>
          <a:bodyPr vert="horz" lIns="71579" tIns="35790" rIns="71579" bIns="35790"/>
          <a:lstStyle>
            <a:lvl1pPr marL="357896" indent="-357896">
              <a:spcBef>
                <a:spcPts val="19"/>
              </a:spcBef>
              <a:spcAft>
                <a:spcPts val="626"/>
              </a:spcAft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SzPct val="100000"/>
              <a:buFont typeface="Arial"/>
              <a:buChar char="•"/>
              <a:defRPr sz="2000">
                <a:solidFill>
                  <a:srgbClr val="6F6F6F"/>
                </a:solidFill>
              </a:defRPr>
            </a:lvl2pPr>
            <a:lvl3pPr marL="1020452" indent="-204090">
              <a:buSzPct val="100000"/>
              <a:buFont typeface="Symbol" charset="2"/>
              <a:buChar char="-"/>
              <a:defRPr sz="1800">
                <a:solidFill>
                  <a:srgbClr val="6F6F6F"/>
                </a:solidFill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2842187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1C53-6B9D-4881-B426-2AF9C99B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4AD1C-11F3-471D-ACEC-5A3260575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AF81A-7C5A-488E-96DB-DE06042AA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97783-6F6E-446C-84C0-31419B0F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5C168-D7F3-4269-BECE-76BD09BB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A04CB-D98A-415F-8D99-ECFBC8C2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54265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57B4-1EE4-46D8-A50F-69D37B2A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77423-6387-4C1E-96C3-94E3B09BE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47DE-1635-40F5-B6C6-4BD9472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0C521-936F-41DC-AE2A-8502996C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5FED-921F-49BA-9748-341C5D6F8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847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C84658-5B18-4DC7-8354-BEB25CBAB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465FC-DA3B-4DE7-9447-9E7825D9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7D555-6B93-4F82-BBA1-6378C813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C8FBD5E-2A77-4DBC-A882-C451F70F40FA}" type="datetimeFigureOut">
              <a:rPr lang="es-AR" smtClean="0"/>
              <a:t>25/8/2017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B5B2-39B2-426A-80F3-2E71B16FC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EC8FC-E784-4F81-8F3E-8CB50010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7451032-BC6D-49EF-8AF9-4CAC2AD93E7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01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5575" y="3030189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5575" y="2731398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60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0525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347416"/>
            <a:ext cx="9144001" cy="3426848"/>
          </a:xfrm>
          <a:prstGeom prst="rect">
            <a:avLst/>
          </a:prstGeom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Zwischengrafik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38953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grafik 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347416"/>
            <a:ext cx="9144000" cy="3428374"/>
          </a:xfrm>
          <a:prstGeom prst="rect">
            <a:avLst/>
          </a:prstGeom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 err="1"/>
              <a:t>Inhaltsgrafikx</a:t>
            </a:r>
            <a:endParaRPr lang="de-DE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12858" y="2645517"/>
            <a:ext cx="3915996" cy="27911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71579" tIns="35790" rIns="71579" bIns="35790" anchor="ctr" anchorCtr="0"/>
          <a:lstStyle>
            <a:lvl1pPr marL="0" indent="0">
              <a:buNone/>
              <a:defRPr sz="160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2858" y="2923806"/>
            <a:ext cx="3915996" cy="362679"/>
          </a:xfrm>
          <a:prstGeom prst="rect">
            <a:avLst/>
          </a:prstGeom>
          <a:solidFill>
            <a:srgbClr val="3BA936"/>
          </a:solidFill>
        </p:spPr>
        <p:txBody>
          <a:bodyPr vert="horz" lIns="71579" tIns="35790" rIns="71579" bIns="35790" anchor="ctr" anchorCtr="0"/>
          <a:lstStyle>
            <a:lvl1pPr>
              <a:defRPr sz="2300" b="1" i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45463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grafik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12859" y="1347416"/>
            <a:ext cx="8316924" cy="3243298"/>
          </a:xfrm>
          <a:prstGeom prst="rect">
            <a:avLst/>
          </a:prstGeom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89967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grafik ohne Outlin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12858" y="1347416"/>
            <a:ext cx="3927588" cy="3257334"/>
          </a:xfrm>
          <a:prstGeom prst="rect">
            <a:avLst/>
          </a:prstGeom>
          <a:ln w="6350">
            <a:noFill/>
          </a:ln>
        </p:spPr>
        <p:txBody>
          <a:bodyPr vert="horz" lIns="71579" tIns="35790" rIns="71579" bIns="35790" anchor="ctr" anchorCtr="0"/>
          <a:lstStyle>
            <a:lvl1pPr algn="ctr">
              <a:defRPr sz="23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4803554" y="1347416"/>
            <a:ext cx="3926229" cy="3257334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204691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Inhaltsgrafik ohn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 hasCustomPrompt="1"/>
          </p:nvPr>
        </p:nvSpPr>
        <p:spPr>
          <a:xfrm>
            <a:off x="4803554" y="1347416"/>
            <a:ext cx="3926229" cy="3257334"/>
          </a:xfrm>
          <a:prstGeom prst="rect">
            <a:avLst/>
          </a:prstGeom>
          <a:ln w="6350">
            <a:noFill/>
          </a:ln>
        </p:spPr>
        <p:txBody>
          <a:bodyPr vert="horz" lIns="71579" tIns="35790" rIns="71579" bIns="35790" anchor="ctr" anchorCtr="0"/>
          <a:lstStyle>
            <a:lvl1pPr algn="ctr">
              <a:defRPr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Inhaltsgrafik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>
          <a:xfrm>
            <a:off x="412858" y="1347416"/>
            <a:ext cx="3927588" cy="3257334"/>
          </a:xfrm>
          <a:prstGeom prst="rect">
            <a:avLst/>
          </a:prstGeom>
        </p:spPr>
        <p:txBody>
          <a:bodyPr vert="horz" lIns="71579" tIns="35790" rIns="71579" bIns="35790"/>
          <a:lstStyle>
            <a:lvl1pPr>
              <a:buSzPct val="100000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1pPr>
            <a:lvl2pPr marL="663293" indent="-255113">
              <a:buClr>
                <a:srgbClr val="3BA936"/>
              </a:buClr>
              <a:buSzPct val="100000"/>
              <a:buFont typeface="Wingdings" charset="2"/>
              <a:buChar char="§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2pPr>
            <a:lvl3pPr marL="1020452" indent="-204090">
              <a:buSzPct val="100000"/>
              <a:buFont typeface="Symbol" charset="2"/>
              <a:buChar char="-"/>
              <a:defRPr sz="1200" b="0" i="0">
                <a:solidFill>
                  <a:srgbClr val="6F6F6F"/>
                </a:solidFill>
                <a:latin typeface="Calibri Light"/>
                <a:cs typeface="Calibri Light"/>
              </a:defRPr>
            </a:lvl3pPr>
            <a:lvl4pPr marL="1428632" indent="-204090">
              <a:buSzPct val="100000"/>
              <a:buFont typeface="Wingdings" charset="2"/>
              <a:buChar char="§"/>
              <a:defRPr sz="1400">
                <a:solidFill>
                  <a:srgbClr val="6F6F6F"/>
                </a:solidFill>
              </a:defRPr>
            </a:lvl4pPr>
            <a:lvl5pPr>
              <a:buSzPct val="100000"/>
              <a:defRPr sz="1100">
                <a:solidFill>
                  <a:srgbClr val="6F6F6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15575" y="666524"/>
            <a:ext cx="5543561" cy="259535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2300" b="1" i="0" cap="none">
                <a:solidFill>
                  <a:srgbClr val="6F6F6F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575" y="374407"/>
            <a:ext cx="5543561" cy="241362"/>
          </a:xfrm>
          <a:prstGeom prst="rect">
            <a:avLst/>
          </a:prstGeom>
        </p:spPr>
        <p:txBody>
          <a:bodyPr vert="horz" lIns="71579" tIns="35790" rIns="71579" bIns="35790" anchor="b" anchorCtr="0"/>
          <a:lstStyle>
            <a:lvl1pPr marL="0" indent="0">
              <a:buNone/>
              <a:defRPr sz="1500" baseline="0">
                <a:solidFill>
                  <a:srgbClr val="6F6F6F"/>
                </a:solidFill>
                <a:latin typeface="Calibri Light"/>
              </a:defRPr>
            </a:lvl1pPr>
          </a:lstStyle>
          <a:p>
            <a:pPr lvl="0"/>
            <a:r>
              <a:rPr lang="de-DE" dirty="0"/>
              <a:t>Optionale Subheadline zur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297424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BA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logo_quer_sw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049" y="423952"/>
            <a:ext cx="1428074" cy="8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</p:sldLayoutIdLst>
  <p:txStyles>
    <p:titleStyle>
      <a:lvl1pPr algn="ctr" defTabSz="357896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422" indent="-268422" algn="l" defTabSz="357896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1581" indent="-223685" algn="l" defTabSz="357896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4740" indent="-178948" algn="l" defTabSz="357896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52637" indent="-178948" algn="l" defTabSz="357896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0533" indent="-178948" algn="l" defTabSz="357896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68429" indent="-178948" algn="l" defTabSz="357896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26325" indent="-178948" algn="l" defTabSz="357896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84221" indent="-178948" algn="l" defTabSz="357896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2117" indent="-178948" algn="l" defTabSz="357896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896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792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3688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31585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9481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47377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05273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169" algn="l" defTabSz="357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4"/>
          <p:cNvSpPr txBox="1">
            <a:spLocks/>
          </p:cNvSpPr>
          <p:nvPr userDrawn="1"/>
        </p:nvSpPr>
        <p:spPr>
          <a:xfrm>
            <a:off x="8280285" y="4923483"/>
            <a:ext cx="457010" cy="95981"/>
          </a:xfrm>
          <a:prstGeom prst="rect">
            <a:avLst/>
          </a:prstGeom>
        </p:spPr>
        <p:txBody>
          <a:bodyPr vert="horz" lIns="81636" tIns="40818" rIns="81636" bIns="40818" rtlCol="0" anchor="ctr"/>
          <a:lstStyle>
            <a:defPPr>
              <a:defRPr lang="de-DE"/>
            </a:defPPr>
            <a:lvl1pPr marL="0" algn="r" defTabSz="521437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6CDDA7-72DE-8C46-8B18-E629221E2228}" type="slidenum">
              <a:rPr lang="de-DE" sz="800" b="1" i="0" smtClean="0">
                <a:latin typeface="Calibri"/>
                <a:cs typeface="Calibri"/>
              </a:rPr>
              <a:t>‹#›</a:t>
            </a:fld>
            <a:endParaRPr lang="de-DE" sz="800" b="1" i="0" dirty="0">
              <a:latin typeface="Calibri"/>
              <a:cs typeface="Calibri"/>
            </a:endParaRP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0" y="4783493"/>
            <a:ext cx="9144000" cy="0"/>
          </a:xfrm>
          <a:prstGeom prst="line">
            <a:avLst/>
          </a:prstGeom>
          <a:ln w="12700" cmpd="sng">
            <a:solidFill>
              <a:srgbClr val="3BA93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hteck 1"/>
          <p:cNvSpPr/>
          <p:nvPr userDrawn="1"/>
        </p:nvSpPr>
        <p:spPr>
          <a:xfrm>
            <a:off x="6240899" y="4888733"/>
            <a:ext cx="1788226" cy="195390"/>
          </a:xfrm>
          <a:prstGeom prst="rect">
            <a:avLst/>
          </a:prstGeom>
        </p:spPr>
        <p:txBody>
          <a:bodyPr wrap="square" lIns="71579" tIns="35790" rIns="71579" bIns="35790">
            <a:spAutoFit/>
          </a:bodyPr>
          <a:lstStyle/>
          <a:p>
            <a:pPr>
              <a:defRPr/>
            </a:pPr>
            <a:r>
              <a:rPr lang="de-DE" sz="800" b="0" i="0" dirty="0">
                <a:solidFill>
                  <a:srgbClr val="6F6F6F"/>
                </a:solidFill>
                <a:latin typeface="Calibri Light"/>
                <a:cs typeface="Calibri Light"/>
              </a:rPr>
              <a:t>Date: </a:t>
            </a:r>
            <a:fld id="{44B0FD0C-F74F-A848-AF2F-43D2196D81FD}" type="datetime1">
              <a:rPr lang="de-DE" sz="800" b="0" i="0" smtClean="0">
                <a:solidFill>
                  <a:srgbClr val="6F6F6F"/>
                </a:solidFill>
                <a:latin typeface="Calibri Light"/>
                <a:cs typeface="Calibri Light"/>
              </a:rPr>
              <a:pPr>
                <a:defRPr/>
              </a:pPr>
              <a:t>25.08.2017</a:t>
            </a:fld>
            <a:r>
              <a:rPr lang="de-DE" sz="800" b="0" i="0" dirty="0">
                <a:solidFill>
                  <a:srgbClr val="6F6F6F"/>
                </a:solidFill>
                <a:latin typeface="Calibri Light"/>
                <a:cs typeface="Calibri Light"/>
              </a:rPr>
              <a:t> | © 2016 sovanta AG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412859" y="4893283"/>
            <a:ext cx="2132051" cy="161949"/>
          </a:xfrm>
          <a:prstGeom prst="rect">
            <a:avLst/>
          </a:prstGeom>
        </p:spPr>
        <p:txBody>
          <a:bodyPr vert="horz" lIns="71579" tIns="35790" rIns="71579" bIns="35790"/>
          <a:lstStyle>
            <a:lvl1pPr marL="0" indent="0" algn="l" defTabSz="408181" rtl="0" eaLnBrk="1" latinLnBrk="0" hangingPunct="1">
              <a:spcBef>
                <a:spcPct val="20000"/>
              </a:spcBef>
              <a:buFont typeface="Arial"/>
              <a:buNone/>
              <a:defRPr sz="800" kern="1200" baseline="0">
                <a:solidFill>
                  <a:srgbClr val="6F6F6F"/>
                </a:solidFill>
                <a:latin typeface="Calibri Light"/>
                <a:ea typeface="+mn-ea"/>
                <a:cs typeface="+mn-cs"/>
              </a:defRPr>
            </a:lvl1pPr>
            <a:lvl2pPr marL="663293" indent="-255113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52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32" indent="-204090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13" indent="-204090" algn="l" defTabSz="40818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93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174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35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3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Presentation Topic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616339" y="354090"/>
            <a:ext cx="1120955" cy="6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52" r:id="rId3"/>
    <p:sldLayoutId id="2147483667" r:id="rId4"/>
    <p:sldLayoutId id="2147483650" r:id="rId5"/>
    <p:sldLayoutId id="2147483653" r:id="rId6"/>
    <p:sldLayoutId id="2147483654" r:id="rId7"/>
    <p:sldLayoutId id="2147483655" r:id="rId8"/>
    <p:sldLayoutId id="2147483672" r:id="rId9"/>
    <p:sldLayoutId id="2147483673" r:id="rId10"/>
    <p:sldLayoutId id="2147483674" r:id="rId11"/>
    <p:sldLayoutId id="2147483656" r:id="rId12"/>
    <p:sldLayoutId id="2147483657" r:id="rId13"/>
    <p:sldLayoutId id="2147483663" r:id="rId14"/>
    <p:sldLayoutId id="2147483664" r:id="rId15"/>
    <p:sldLayoutId id="2147483671" r:id="rId16"/>
    <p:sldLayoutId id="2147483665" r:id="rId17"/>
    <p:sldLayoutId id="2147483651" r:id="rId18"/>
    <p:sldLayoutId id="2147483675" r:id="rId19"/>
  </p:sldLayoutIdLst>
  <p:hf hdr="0"/>
  <p:txStyles>
    <p:titleStyle>
      <a:lvl1pPr algn="ctr" defTabSz="408181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08181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93" indent="-255113" algn="l" defTabSz="40818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52" indent="-204090" algn="l" defTabSz="40818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632" indent="-204090" algn="l" defTabSz="40818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13" indent="-204090" algn="l" defTabSz="40818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93" indent="-204090" algn="l" defTabSz="40818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74" indent="-204090" algn="l" defTabSz="40818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55" indent="-204090" algn="l" defTabSz="40818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35" indent="-204090" algn="l" defTabSz="40818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1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1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42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22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03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084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64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45" algn="l" defTabSz="4081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hyperlink" Target="http://www.tomdalling.com/blog/software-design/model-view-controller-explaine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ackoverflow.com/" TargetMode="External"/><Relationship Id="rId3" Type="http://schemas.openxmlformats.org/officeDocument/2006/relationships/hyperlink" Target="https://open.sap.com/courses/ui51" TargetMode="External"/><Relationship Id="rId7" Type="http://schemas.openxmlformats.org/officeDocument/2006/relationships/hyperlink" Target="https://www.codecademy.com/learn/javascri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odata.org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w3schools.com/" TargetMode="External"/><Relationship Id="rId10" Type="http://schemas.openxmlformats.org/officeDocument/2006/relationships/hyperlink" Target="https://www.sap-press.com/sapui5_3980/" TargetMode="External"/><Relationship Id="rId4" Type="http://schemas.openxmlformats.org/officeDocument/2006/relationships/hyperlink" Target="https://sapui5.hana.ondemand.com/" TargetMode="External"/><Relationship Id="rId9" Type="http://schemas.openxmlformats.org/officeDocument/2006/relationships/hyperlink" Target="https://slackui5invite.herokuapp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sap.com/community/about/mentors-program.htm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sap.com/diegohdor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facebook.com/SAPDevelopersArgentina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twitter.com/sitBuenosAires" TargetMode="External"/><Relationship Id="rId5" Type="http://schemas.openxmlformats.org/officeDocument/2006/relationships/hyperlink" Target="https://www.twitter.com/diegohdora" TargetMode="External"/><Relationship Id="rId4" Type="http://schemas.openxmlformats.org/officeDocument/2006/relationships/hyperlink" Target="https://github.com/SAPDevelopersArgentina/1stMeetUp" TargetMode="External"/><Relationship Id="rId9" Type="http://schemas.openxmlformats.org/officeDocument/2006/relationships/hyperlink" Target="https://www.sit-buenosaire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>
            <a:extLst>
              <a:ext uri="{FF2B5EF4-FFF2-40B4-BE49-F238E27FC236}">
                <a16:creationId xmlns:a16="http://schemas.microsoft.com/office/drawing/2014/main" id="{78502672-FD08-4EC4-87D4-A4D66ADD6C40}"/>
              </a:ext>
            </a:extLst>
          </p:cNvPr>
          <p:cNvSpPr txBox="1">
            <a:spLocks/>
          </p:cNvSpPr>
          <p:nvPr/>
        </p:nvSpPr>
        <p:spPr>
          <a:xfrm>
            <a:off x="415575" y="2738072"/>
            <a:ext cx="5543561" cy="2413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71579" tIns="35790" rIns="71579" bIns="35790" anchor="ctr" anchorCtr="0"/>
          <a:lstStyle>
            <a:lvl1pPr marL="0" indent="0" algn="l" defTabSz="408181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6F6F6F"/>
                </a:solidFill>
                <a:latin typeface="Calibri Light"/>
                <a:ea typeface="+mn-ea"/>
                <a:cs typeface="+mn-cs"/>
              </a:defRPr>
            </a:lvl1pPr>
            <a:lvl2pPr marL="663293" indent="-255113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52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32" indent="-204090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13" indent="-204090" algn="l" defTabSz="40818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93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174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35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3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b="1" dirty="0">
                <a:solidFill>
                  <a:schemeClr val="tx1"/>
                </a:solidFill>
              </a:rPr>
              <a:t>SAP UI Development Toolkit for HTML5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8D74AA37-A7A5-4D87-8E5A-0182E35065E0}"/>
              </a:ext>
            </a:extLst>
          </p:cNvPr>
          <p:cNvSpPr txBox="1">
            <a:spLocks/>
          </p:cNvSpPr>
          <p:nvPr/>
        </p:nvSpPr>
        <p:spPr>
          <a:xfrm>
            <a:off x="415574" y="3364004"/>
            <a:ext cx="5940837" cy="341468"/>
          </a:xfrm>
          <a:prstGeom prst="rect">
            <a:avLst/>
          </a:prstGeom>
        </p:spPr>
        <p:txBody>
          <a:bodyPr/>
          <a:lstStyle>
            <a:lvl1pPr marL="0" indent="0" algn="l" defTabSz="408181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293" indent="-255113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52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32" indent="-204090" algn="l" defTabSz="40818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13" indent="-204090" algn="l" defTabSz="40818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93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174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35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35" indent="-204090" algn="l" defTabSz="40818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Diego Dora – Managing Director at sovanta AG &amp; SAP Mentor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2E333-B88C-4144-B63F-0266D7BF40F2}"/>
              </a:ext>
            </a:extLst>
          </p:cNvPr>
          <p:cNvSpPr/>
          <p:nvPr/>
        </p:nvSpPr>
        <p:spPr>
          <a:xfrm>
            <a:off x="379310" y="2910109"/>
            <a:ext cx="3319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SAPUI5 :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9DC32-6BC5-4769-B408-DDFE3E4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11" y="4159367"/>
            <a:ext cx="3686452" cy="445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4B7BC-F28F-4628-A8B1-A24177B5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0" y="286507"/>
            <a:ext cx="2537584" cy="25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B7438-2915-4047-A3B1-237D3EF3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72" y="1347788"/>
            <a:ext cx="4494385" cy="332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B2EA8B-4AD3-4148-8DB5-2C8A00F45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106" y="1347788"/>
            <a:ext cx="4110394" cy="332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728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46265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CSS3 (</a:t>
            </a:r>
            <a:r>
              <a:rPr lang="es-AR" sz="1400" dirty="0" err="1"/>
              <a:t>Cascade</a:t>
            </a:r>
            <a:r>
              <a:rPr lang="es-AR" sz="1400" dirty="0"/>
              <a:t> Style </a:t>
            </a:r>
            <a:r>
              <a:rPr lang="es-AR" sz="1400" dirty="0" err="1"/>
              <a:t>Sheets</a:t>
            </a:r>
            <a:r>
              <a:rPr lang="es-AR" sz="1400" dirty="0"/>
              <a:t> v3)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/>
              <a:t>Used </a:t>
            </a:r>
            <a:r>
              <a:rPr lang="es-AR" sz="1400" dirty="0" err="1"/>
              <a:t>for</a:t>
            </a:r>
            <a:r>
              <a:rPr lang="es-AR" sz="1400" dirty="0"/>
              <a:t> </a:t>
            </a:r>
            <a:r>
              <a:rPr lang="es-AR" sz="1400" dirty="0" err="1"/>
              <a:t>describing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presentation</a:t>
            </a:r>
            <a:r>
              <a:rPr lang="es-AR" sz="1400" dirty="0"/>
              <a:t> </a:t>
            </a:r>
            <a:r>
              <a:rPr lang="es-AR" sz="1400" dirty="0" err="1"/>
              <a:t>of</a:t>
            </a:r>
            <a:r>
              <a:rPr lang="es-AR" sz="1400" dirty="0"/>
              <a:t> a </a:t>
            </a:r>
            <a:r>
              <a:rPr lang="es-AR" sz="1400" dirty="0" err="1"/>
              <a:t>document</a:t>
            </a:r>
            <a:r>
              <a:rPr lang="es-AR" sz="1400" dirty="0"/>
              <a:t> </a:t>
            </a:r>
            <a:r>
              <a:rPr lang="es-AR" sz="1400" dirty="0" err="1"/>
              <a:t>written</a:t>
            </a:r>
            <a:r>
              <a:rPr lang="es-AR" sz="1400" dirty="0"/>
              <a:t> in a </a:t>
            </a:r>
            <a:r>
              <a:rPr lang="es-AR" sz="1400" dirty="0" err="1"/>
              <a:t>markup</a:t>
            </a:r>
            <a:r>
              <a:rPr lang="es-AR" sz="1400" dirty="0"/>
              <a:t> </a:t>
            </a:r>
            <a:r>
              <a:rPr lang="es-AR" sz="1400" dirty="0" err="1"/>
              <a:t>language</a:t>
            </a:r>
            <a:r>
              <a:rPr lang="es-AR" sz="1400" dirty="0"/>
              <a:t>.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Utilization</a:t>
            </a:r>
            <a:r>
              <a:rPr lang="es-AR" sz="1400" dirty="0"/>
              <a:t>:</a:t>
            </a:r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Layout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Colors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Fonts</a:t>
            </a:r>
            <a:r>
              <a:rPr lang="es-AR" sz="1400" dirty="0"/>
              <a:t> and Text</a:t>
            </a:r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Backgrounds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/>
              <a:t>Borders</a:t>
            </a:r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Floats</a:t>
            </a:r>
            <a:endParaRPr lang="es-AR" sz="1400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endParaRPr lang="es-AR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DA905-9BF1-4875-B259-22B8983F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513" y="830452"/>
            <a:ext cx="4054321" cy="40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0F0E08-F99E-4E80-9DFF-B9CA14526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377" y="1009860"/>
            <a:ext cx="2091214" cy="3736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07BAA-90D6-4BB3-A6F4-E2F5B0FAF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43" y="3481668"/>
            <a:ext cx="1363452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C1D17-70F6-44A2-A12A-753479B5C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347" y="2275581"/>
            <a:ext cx="1379748" cy="1097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FA88A7-B601-4042-9E36-50534BA0F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263" y="1049616"/>
            <a:ext cx="1339327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5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7A506-197E-49C3-A1A2-2FEFD5D8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6" y="2292737"/>
            <a:ext cx="5376797" cy="2312601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is Model View Controller (MVC)?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0" y="134778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Three</a:t>
            </a:r>
            <a:r>
              <a:rPr lang="en-US" sz="1400" dirty="0"/>
              <a:t> fundamental parts: </a:t>
            </a:r>
            <a:r>
              <a:rPr lang="en-US" sz="1200" dirty="0"/>
              <a:t>Data (</a:t>
            </a:r>
            <a:r>
              <a:rPr lang="en-US" sz="1200" b="1" dirty="0"/>
              <a:t>Model</a:t>
            </a:r>
            <a:r>
              <a:rPr lang="en-US" sz="1200" dirty="0"/>
              <a:t>) + An interface to view and modify the data (</a:t>
            </a:r>
            <a:r>
              <a:rPr lang="en-US" sz="1200" b="1" dirty="0"/>
              <a:t>View</a:t>
            </a:r>
            <a:r>
              <a:rPr lang="en-US" sz="1200" dirty="0"/>
              <a:t>) + Operations to perform on the data (</a:t>
            </a:r>
            <a:r>
              <a:rPr lang="en-US" sz="1200" b="1" dirty="0"/>
              <a:t>Controller</a:t>
            </a:r>
            <a:r>
              <a:rPr lang="en-US" sz="1200" dirty="0"/>
              <a:t>)</a:t>
            </a:r>
          </a:p>
          <a:p>
            <a:r>
              <a:rPr lang="en-US" sz="1400" dirty="0">
                <a:hlinkClick r:id="rId4"/>
              </a:rPr>
              <a:t>More Info</a:t>
            </a:r>
            <a:r>
              <a:rPr lang="en-US" sz="1400" dirty="0"/>
              <a:t> </a:t>
            </a:r>
            <a:endParaRPr lang="es-AR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2FF3F-5B39-47A5-9181-B3E3D748BCFA}"/>
              </a:ext>
            </a:extLst>
          </p:cNvPr>
          <p:cNvSpPr txBox="1"/>
          <p:nvPr/>
        </p:nvSpPr>
        <p:spPr>
          <a:xfrm>
            <a:off x="2165043" y="2025209"/>
            <a:ext cx="4953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</a:t>
            </a:r>
            <a:r>
              <a:rPr lang="en-US" sz="1000" b="1" dirty="0"/>
              <a:t>controller</a:t>
            </a:r>
            <a:r>
              <a:rPr lang="en-US" sz="1000" dirty="0"/>
              <a:t> </a:t>
            </a:r>
            <a:r>
              <a:rPr lang="en-US" sz="1000" b="1" dirty="0"/>
              <a:t>provides</a:t>
            </a:r>
            <a:r>
              <a:rPr lang="en-US" sz="1000" dirty="0"/>
              <a:t> </a:t>
            </a:r>
            <a:r>
              <a:rPr lang="en-US" sz="1000" b="1" dirty="0"/>
              <a:t>model data to the view</a:t>
            </a:r>
            <a:r>
              <a:rPr lang="en-US" sz="1000" dirty="0"/>
              <a:t>, and </a:t>
            </a:r>
            <a:r>
              <a:rPr lang="en-US" sz="1000" b="1" dirty="0"/>
              <a:t>interprets</a:t>
            </a:r>
            <a:r>
              <a:rPr lang="en-US" sz="1000" dirty="0"/>
              <a:t> </a:t>
            </a:r>
            <a:r>
              <a:rPr lang="en-US" sz="1000" b="1" dirty="0"/>
              <a:t>user actions such as button clicks</a:t>
            </a:r>
            <a:r>
              <a:rPr lang="en-US" sz="1000" dirty="0"/>
              <a:t>. The controller </a:t>
            </a:r>
            <a:r>
              <a:rPr lang="en-US" sz="1000" b="1" dirty="0"/>
              <a:t>depends</a:t>
            </a:r>
            <a:r>
              <a:rPr lang="en-US" sz="1000" dirty="0"/>
              <a:t> on the </a:t>
            </a:r>
            <a:r>
              <a:rPr lang="en-US" sz="1000" b="1" dirty="0"/>
              <a:t>view</a:t>
            </a:r>
            <a:r>
              <a:rPr lang="en-US" sz="1000" dirty="0"/>
              <a:t> and the </a:t>
            </a:r>
            <a:r>
              <a:rPr lang="en-US" sz="1000" b="1" dirty="0"/>
              <a:t>model</a:t>
            </a:r>
            <a:r>
              <a:rPr lang="en-US" sz="1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905A9-06C7-4BAF-8CC9-784DC2AB0A6F}"/>
              </a:ext>
            </a:extLst>
          </p:cNvPr>
          <p:cNvSpPr txBox="1"/>
          <p:nvPr/>
        </p:nvSpPr>
        <p:spPr>
          <a:xfrm>
            <a:off x="5348" y="3830649"/>
            <a:ext cx="206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</a:t>
            </a:r>
            <a:r>
              <a:rPr lang="en-US" sz="1000" b="1" dirty="0"/>
              <a:t>model</a:t>
            </a:r>
            <a:r>
              <a:rPr lang="en-US" sz="1000" dirty="0"/>
              <a:t> represents the </a:t>
            </a:r>
            <a:r>
              <a:rPr lang="en-US" sz="1000" b="1" dirty="0"/>
              <a:t>data</a:t>
            </a:r>
            <a:r>
              <a:rPr lang="en-US" sz="1000" dirty="0"/>
              <a:t> (nothing else). The model does NOT depend on the controller or the view.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3C0DD-A36F-4808-9332-2BFA3C462719}"/>
              </a:ext>
            </a:extLst>
          </p:cNvPr>
          <p:cNvSpPr txBox="1"/>
          <p:nvPr/>
        </p:nvSpPr>
        <p:spPr>
          <a:xfrm>
            <a:off x="7132387" y="3900499"/>
            <a:ext cx="2164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</a:t>
            </a:r>
            <a:r>
              <a:rPr lang="en-US" sz="1000" b="1" dirty="0"/>
              <a:t>view</a:t>
            </a:r>
            <a:r>
              <a:rPr lang="en-US" sz="1000" dirty="0"/>
              <a:t> </a:t>
            </a:r>
            <a:r>
              <a:rPr lang="en-US" sz="1000" b="1" dirty="0"/>
              <a:t>displays</a:t>
            </a:r>
            <a:r>
              <a:rPr lang="en-US" sz="1000" dirty="0"/>
              <a:t> the </a:t>
            </a:r>
            <a:r>
              <a:rPr lang="en-US" sz="1000" b="1" dirty="0"/>
              <a:t>model data</a:t>
            </a:r>
            <a:r>
              <a:rPr lang="en-US" sz="1000" dirty="0"/>
              <a:t>, and </a:t>
            </a:r>
            <a:r>
              <a:rPr lang="en-US" sz="1000" b="1" dirty="0"/>
              <a:t>sends</a:t>
            </a:r>
            <a:r>
              <a:rPr lang="en-US" sz="1000" dirty="0"/>
              <a:t> </a:t>
            </a:r>
            <a:r>
              <a:rPr lang="en-US" sz="1000" b="1" dirty="0"/>
              <a:t>user actions </a:t>
            </a:r>
            <a:r>
              <a:rPr lang="en-US" sz="1000" dirty="0"/>
              <a:t>(e.g. button clicks) </a:t>
            </a:r>
            <a:r>
              <a:rPr lang="en-US" sz="1000" b="1" dirty="0"/>
              <a:t>to the controller</a:t>
            </a:r>
            <a:r>
              <a:rPr lang="en-US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1302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Features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82692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Enterprise-Grade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 quality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Diagnostics (e.g. Ctrl-Alt-Shift-S popup)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Internationalization and right-to-left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Theming</a:t>
            </a:r>
            <a:endParaRPr lang="es-A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4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Features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3717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UI Controls (Out of the box)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UI5 </a:t>
            </a:r>
            <a:r>
              <a:rPr lang="fr-FR" dirty="0" err="1"/>
              <a:t>provides</a:t>
            </a:r>
            <a:r>
              <a:rPr lang="fr-FR" dirty="0"/>
              <a:t> 180+ UI </a:t>
            </a:r>
            <a:r>
              <a:rPr lang="fr-FR" dirty="0" err="1"/>
              <a:t>elements</a:t>
            </a:r>
            <a:endParaRPr lang="fr-F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Buttons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Lists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Images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Tables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Text-</a:t>
            </a:r>
            <a:r>
              <a:rPr lang="es-AR" dirty="0" err="1"/>
              <a:t>Fields</a:t>
            </a:r>
            <a:r>
              <a:rPr lang="es-AR" dirty="0"/>
              <a:t> (</a:t>
            </a:r>
            <a:r>
              <a:rPr lang="es-AR" dirty="0" err="1"/>
              <a:t>e.g</a:t>
            </a:r>
            <a:r>
              <a:rPr lang="es-AR" dirty="0"/>
              <a:t>. </a:t>
            </a:r>
            <a:r>
              <a:rPr lang="es-AR" dirty="0" err="1"/>
              <a:t>Search</a:t>
            </a:r>
            <a:r>
              <a:rPr lang="es-AR" dirty="0"/>
              <a:t>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Popups</a:t>
            </a:r>
            <a:r>
              <a:rPr lang="es-AR" dirty="0"/>
              <a:t> (</a:t>
            </a:r>
            <a:r>
              <a:rPr lang="es-AR" dirty="0" err="1"/>
              <a:t>Modals</a:t>
            </a:r>
            <a:r>
              <a:rPr lang="es-AR" dirty="0"/>
              <a:t>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Date </a:t>
            </a:r>
            <a:r>
              <a:rPr lang="es-AR" dirty="0" err="1"/>
              <a:t>Picker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F19B-5B0D-4E1D-962B-8D76F58B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958" y="1039917"/>
            <a:ext cx="4279691" cy="36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Features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826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Multiples Libraries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JS (</a:t>
            </a:r>
            <a:r>
              <a:rPr lang="en-US" dirty="0" err="1"/>
              <a:t>Odata</a:t>
            </a:r>
            <a:r>
              <a:rPr lang="en-US" dirty="0"/>
              <a:t> manipulation)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D3js (Data Driven Documents)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jQuery (DOM manipulation)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Qunit</a:t>
            </a:r>
            <a:r>
              <a:rPr lang="en-US" dirty="0"/>
              <a:t> (unit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+15 Third-party libraries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AR" sz="2000" dirty="0" err="1"/>
              <a:t>Why</a:t>
            </a:r>
            <a:r>
              <a:rPr lang="es-AR" sz="2000" dirty="0"/>
              <a:t> do I </a:t>
            </a:r>
            <a:r>
              <a:rPr lang="es-AR" sz="2000" dirty="0" err="1"/>
              <a:t>need</a:t>
            </a:r>
            <a:r>
              <a:rPr lang="es-AR" sz="2000" dirty="0"/>
              <a:t> </a:t>
            </a:r>
            <a:r>
              <a:rPr lang="es-AR" sz="2000" dirty="0" err="1"/>
              <a:t>to</a:t>
            </a:r>
            <a:r>
              <a:rPr lang="es-AR" sz="2000" dirty="0"/>
              <a:t> </a:t>
            </a:r>
            <a:r>
              <a:rPr lang="es-AR" sz="2000" dirty="0" err="1"/>
              <a:t>learn</a:t>
            </a:r>
            <a:r>
              <a:rPr lang="es-AR" sz="2000" dirty="0"/>
              <a:t> </a:t>
            </a:r>
            <a:r>
              <a:rPr lang="es-AR" sz="2000" dirty="0" err="1"/>
              <a:t>this</a:t>
            </a:r>
            <a:r>
              <a:rPr lang="es-AR" sz="2000" dirty="0"/>
              <a:t>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581FE-4150-46CC-9295-9C92696D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8" y="1193634"/>
            <a:ext cx="6734869" cy="34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AR" sz="2000" dirty="0" err="1"/>
              <a:t>Why</a:t>
            </a:r>
            <a:r>
              <a:rPr lang="es-AR" sz="2000" dirty="0"/>
              <a:t> do I </a:t>
            </a:r>
            <a:r>
              <a:rPr lang="es-AR" sz="2000" dirty="0" err="1"/>
              <a:t>need</a:t>
            </a:r>
            <a:r>
              <a:rPr lang="es-AR" sz="2000" dirty="0"/>
              <a:t> </a:t>
            </a:r>
            <a:r>
              <a:rPr lang="es-AR" sz="2000" dirty="0" err="1"/>
              <a:t>to</a:t>
            </a:r>
            <a:r>
              <a:rPr lang="es-AR" sz="2000" dirty="0"/>
              <a:t> </a:t>
            </a:r>
            <a:r>
              <a:rPr lang="es-AR" sz="2000" dirty="0" err="1"/>
              <a:t>learn</a:t>
            </a:r>
            <a:r>
              <a:rPr lang="es-AR" sz="2000" dirty="0"/>
              <a:t> </a:t>
            </a:r>
            <a:r>
              <a:rPr lang="es-AR" sz="2000" dirty="0" err="1"/>
              <a:t>this</a:t>
            </a:r>
            <a:r>
              <a:rPr lang="es-AR" sz="2000" dirty="0"/>
              <a:t>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927AA-3D29-47C3-B278-C36FC971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9" y="1083343"/>
            <a:ext cx="8145694" cy="36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8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AR" sz="2000" dirty="0" err="1"/>
              <a:t>Where</a:t>
            </a:r>
            <a:r>
              <a:rPr lang="es-AR" sz="2000" dirty="0"/>
              <a:t> do I </a:t>
            </a:r>
            <a:r>
              <a:rPr lang="es-AR" sz="2000" dirty="0" err="1"/>
              <a:t>start</a:t>
            </a:r>
            <a:r>
              <a:rPr lang="es-AR" sz="2000" dirty="0"/>
              <a:t>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82692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Resources</a:t>
            </a:r>
          </a:p>
          <a:p>
            <a:r>
              <a:rPr lang="en-US" b="1" dirty="0"/>
              <a:t>	SAPUI5: </a:t>
            </a:r>
            <a:r>
              <a:rPr lang="en-US" b="1" dirty="0">
                <a:hlinkClick r:id="rId3"/>
              </a:rPr>
              <a:t>https://open.sap.com/courses/ui51</a:t>
            </a:r>
            <a:endParaRPr lang="en-US" b="1" dirty="0"/>
          </a:p>
          <a:p>
            <a:r>
              <a:rPr lang="en-US" b="1" dirty="0"/>
              <a:t>	SAPUI5 (Help/Tutorials): </a:t>
            </a:r>
            <a:r>
              <a:rPr lang="en-US" b="1" dirty="0">
                <a:hlinkClick r:id="rId4"/>
              </a:rPr>
              <a:t>https://sapui5.hana.ondemand.com</a:t>
            </a:r>
            <a:endParaRPr lang="en-US" b="1" dirty="0"/>
          </a:p>
          <a:p>
            <a:r>
              <a:rPr lang="en-US" b="1" dirty="0"/>
              <a:t>	W3C School : </a:t>
            </a:r>
            <a:r>
              <a:rPr lang="en-US" b="1" dirty="0">
                <a:hlinkClick r:id="rId5"/>
              </a:rPr>
              <a:t>https://www.w3schools.com</a:t>
            </a:r>
            <a:endParaRPr lang="en-US" b="1" dirty="0"/>
          </a:p>
          <a:p>
            <a:r>
              <a:rPr lang="en-US" b="1" dirty="0"/>
              <a:t>	OData : </a:t>
            </a:r>
            <a:r>
              <a:rPr lang="en-US" b="1" dirty="0">
                <a:hlinkClick r:id="rId6"/>
              </a:rPr>
              <a:t>https://www.odata.org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/>
              <a:t>Javascript</a:t>
            </a:r>
            <a:r>
              <a:rPr lang="en-US" b="1" dirty="0"/>
              <a:t>: </a:t>
            </a:r>
            <a:r>
              <a:rPr lang="en-US" b="1" dirty="0">
                <a:hlinkClick r:id="rId7"/>
              </a:rPr>
              <a:t>https://www.codecademy.com/learn/javascript</a:t>
            </a:r>
            <a:endParaRPr lang="en-US" b="1" dirty="0"/>
          </a:p>
          <a:p>
            <a:r>
              <a:rPr lang="en-US" b="1" dirty="0"/>
              <a:t>	Where to Ask HTML5/JS/CSS3 Questions: </a:t>
            </a:r>
            <a:r>
              <a:rPr lang="en-US" b="1" dirty="0">
                <a:hlinkClick r:id="rId8"/>
              </a:rPr>
              <a:t>www.stackoverflow.com</a:t>
            </a:r>
            <a:endParaRPr lang="en-US" b="1" dirty="0"/>
          </a:p>
          <a:p>
            <a:r>
              <a:rPr lang="en-US" b="1" dirty="0"/>
              <a:t>	Slack: </a:t>
            </a:r>
            <a:r>
              <a:rPr lang="en-US" b="1" dirty="0">
                <a:hlinkClick r:id="rId9"/>
              </a:rPr>
              <a:t>https://slackui5invite.herokuapp.com/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Books:</a:t>
            </a:r>
          </a:p>
          <a:p>
            <a:r>
              <a:rPr lang="en-US" b="1" dirty="0"/>
              <a:t>	SAPUI5 (SAP Press) </a:t>
            </a:r>
            <a:r>
              <a:rPr lang="en-US" b="1" dirty="0">
                <a:hlinkClick r:id="rId10"/>
              </a:rPr>
              <a:t>https://www.sap-press.com/sapui5_3980/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/>
              <a:t>Javascript</a:t>
            </a:r>
            <a:r>
              <a:rPr lang="en-US" b="1" dirty="0"/>
              <a:t> The Definitive Guide </a:t>
            </a:r>
            <a:r>
              <a:rPr lang="en-US" b="1" dirty="0">
                <a:hlinkClick r:id="rId10"/>
              </a:rPr>
              <a:t>https://www.sap-press.com/sapui5_3980/</a:t>
            </a:r>
            <a:endParaRPr lang="en-US" b="1" dirty="0"/>
          </a:p>
          <a:p>
            <a:r>
              <a:rPr lang="en-US" b="1" dirty="0"/>
              <a:t>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0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About 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387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AR" dirty="0" err="1"/>
              <a:t>Managing</a:t>
            </a:r>
            <a:r>
              <a:rPr lang="es-AR" dirty="0"/>
              <a:t> Director at </a:t>
            </a:r>
            <a:r>
              <a:rPr lang="es-AR" dirty="0" err="1"/>
              <a:t>sovanta</a:t>
            </a:r>
            <a:r>
              <a:rPr lang="es-AR" dirty="0"/>
              <a:t> AG</a:t>
            </a:r>
          </a:p>
          <a:p>
            <a:pPr marL="285750" indent="-285750">
              <a:buFontTx/>
              <a:buChar char="-"/>
            </a:pPr>
            <a:r>
              <a:rPr lang="es-AR" dirty="0"/>
              <a:t>12 </a:t>
            </a:r>
            <a:r>
              <a:rPr lang="es-AR" dirty="0" err="1"/>
              <a:t>years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experience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SAP Technologies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C09C2E-AB19-463F-BF9A-56454E79F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57" y="2410691"/>
            <a:ext cx="7076379" cy="235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A32C8-0BA4-4B51-BF12-F0E6158C0E3F}"/>
              </a:ext>
            </a:extLst>
          </p:cNvPr>
          <p:cNvSpPr txBox="1"/>
          <p:nvPr/>
        </p:nvSpPr>
        <p:spPr>
          <a:xfrm>
            <a:off x="4353513" y="1347788"/>
            <a:ext cx="4376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AR" dirty="0">
                <a:hlinkClick r:id="rId5"/>
              </a:rPr>
              <a:t>SAP Mentor</a:t>
            </a:r>
            <a:endParaRPr lang="es-AR" dirty="0"/>
          </a:p>
          <a:p>
            <a:pPr marL="285750" indent="-285750">
              <a:buFontTx/>
              <a:buChar char="-"/>
            </a:pPr>
            <a:r>
              <a:rPr lang="es-AR" dirty="0"/>
              <a:t>18 </a:t>
            </a:r>
            <a:r>
              <a:rPr lang="es-AR" dirty="0" err="1"/>
              <a:t>years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experience</a:t>
            </a:r>
            <a:r>
              <a:rPr lang="es-AR" dirty="0"/>
              <a:t> </a:t>
            </a:r>
            <a:r>
              <a:rPr lang="es-AR" dirty="0" err="1"/>
              <a:t>doing</a:t>
            </a:r>
            <a:r>
              <a:rPr lang="es-AR" dirty="0"/>
              <a:t> </a:t>
            </a:r>
            <a:r>
              <a:rPr lang="es-AR" dirty="0" err="1"/>
              <a:t>development</a:t>
            </a:r>
            <a:endParaRPr lang="es-AR" dirty="0"/>
          </a:p>
          <a:p>
            <a:pPr marL="285750" indent="-285750">
              <a:buFontTx/>
              <a:buChar char="-"/>
            </a:pPr>
            <a:r>
              <a:rPr lang="es-AR" dirty="0"/>
              <a:t>A </a:t>
            </a:r>
            <a:r>
              <a:rPr lang="es-AR" dirty="0" err="1"/>
              <a:t>life</a:t>
            </a:r>
            <a:r>
              <a:rPr lang="es-AR" dirty="0"/>
              <a:t> as a geek </a:t>
            </a:r>
            <a:r>
              <a:rPr lang="es-AR" dirty="0">
                <a:sym typeface="Wingdings" panose="05000000000000000000" pitchFamily="2" charset="2"/>
              </a:rPr>
              <a:t> </a:t>
            </a:r>
            <a:endParaRPr lang="es-AR" dirty="0"/>
          </a:p>
          <a:p>
            <a:pPr marL="285750" indent="-285750">
              <a:buFontTx/>
              <a:buChar char="-"/>
            </a:pPr>
            <a:endParaRPr lang="es-A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71E67-1FDB-451C-87BE-B3D75F7DBAE1}"/>
              </a:ext>
            </a:extLst>
          </p:cNvPr>
          <p:cNvSpPr/>
          <p:nvPr/>
        </p:nvSpPr>
        <p:spPr>
          <a:xfrm>
            <a:off x="1801091" y="2867892"/>
            <a:ext cx="838200" cy="955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4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Contact Info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6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F3348-BAAD-4E8B-8E57-4BCB83D50A9D}"/>
              </a:ext>
            </a:extLst>
          </p:cNvPr>
          <p:cNvSpPr txBox="1"/>
          <p:nvPr/>
        </p:nvSpPr>
        <p:spPr>
          <a:xfrm>
            <a:off x="415575" y="1016494"/>
            <a:ext cx="826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Get</a:t>
            </a:r>
            <a:r>
              <a:rPr lang="es-AR" dirty="0"/>
              <a:t> in </a:t>
            </a:r>
            <a:r>
              <a:rPr lang="es-AR" dirty="0" err="1"/>
              <a:t>Touch</a:t>
            </a:r>
            <a:endParaRPr lang="es-A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EDD01-762B-4A3E-AE23-E7B4AC1AAEBA}"/>
              </a:ext>
            </a:extLst>
          </p:cNvPr>
          <p:cNvSpPr txBox="1"/>
          <p:nvPr/>
        </p:nvSpPr>
        <p:spPr>
          <a:xfrm>
            <a:off x="460375" y="1347788"/>
            <a:ext cx="82692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GitHub (</a:t>
            </a:r>
            <a:r>
              <a:rPr lang="es-AR" dirty="0" err="1"/>
              <a:t>Presentacion</a:t>
            </a:r>
            <a:r>
              <a:rPr lang="es-AR" dirty="0"/>
              <a:t>) : </a:t>
            </a:r>
            <a:r>
              <a:rPr lang="es-AR" dirty="0">
                <a:hlinkClick r:id="rId4"/>
              </a:rPr>
              <a:t>https://github.com/SAPDevelopersArgentina/1stMeetUp</a:t>
            </a:r>
            <a:endParaRPr lang="es-AR" dirty="0"/>
          </a:p>
          <a:p>
            <a:endParaRPr lang="es-AR" dirty="0"/>
          </a:p>
          <a:p>
            <a:r>
              <a:rPr lang="es-AR" dirty="0"/>
              <a:t>Twitter: 	@</a:t>
            </a:r>
            <a:r>
              <a:rPr lang="es-AR" dirty="0" err="1"/>
              <a:t>diegohdora</a:t>
            </a:r>
            <a:r>
              <a:rPr lang="es-AR" dirty="0"/>
              <a:t> ( </a:t>
            </a:r>
            <a:r>
              <a:rPr lang="es-AR" dirty="0">
                <a:hlinkClick r:id="rId5"/>
              </a:rPr>
              <a:t>https://www.twitter.com/diegohdora</a:t>
            </a:r>
            <a:r>
              <a:rPr lang="es-AR" dirty="0"/>
              <a:t> )</a:t>
            </a:r>
          </a:p>
          <a:p>
            <a:r>
              <a:rPr lang="es-AR" dirty="0"/>
              <a:t>		@</a:t>
            </a:r>
            <a:r>
              <a:rPr lang="es-AR" dirty="0" err="1"/>
              <a:t>sitBuenosAires</a:t>
            </a:r>
            <a:r>
              <a:rPr lang="es-AR" dirty="0"/>
              <a:t> ( </a:t>
            </a:r>
            <a:r>
              <a:rPr lang="es-AR" dirty="0">
                <a:hlinkClick r:id="rId6"/>
              </a:rPr>
              <a:t>https://www.twitter.com/sitBuenosAires</a:t>
            </a:r>
            <a:r>
              <a:rPr lang="es-AR" dirty="0"/>
              <a:t> )</a:t>
            </a:r>
          </a:p>
          <a:p>
            <a:endParaRPr lang="es-AR" dirty="0"/>
          </a:p>
          <a:p>
            <a:r>
              <a:rPr lang="es-AR" dirty="0"/>
              <a:t>Facebook: /</a:t>
            </a:r>
            <a:r>
              <a:rPr lang="es-AR" dirty="0" err="1"/>
              <a:t>SAPDeveloperArgentina</a:t>
            </a:r>
            <a:r>
              <a:rPr lang="es-AR" dirty="0"/>
              <a:t> ( </a:t>
            </a:r>
            <a:r>
              <a:rPr lang="es-AR" dirty="0">
                <a:hlinkClick r:id="rId7"/>
              </a:rPr>
              <a:t>https://www.facebook.com/SAPDevelopersArgentina/</a:t>
            </a:r>
            <a:r>
              <a:rPr lang="es-AR" dirty="0"/>
              <a:t> )</a:t>
            </a:r>
          </a:p>
          <a:p>
            <a:endParaRPr lang="es-AR" dirty="0"/>
          </a:p>
          <a:p>
            <a:r>
              <a:rPr lang="es-AR" dirty="0"/>
              <a:t>SCN: @</a:t>
            </a:r>
            <a:r>
              <a:rPr lang="es-AR" dirty="0" err="1"/>
              <a:t>diegohdora</a:t>
            </a:r>
            <a:r>
              <a:rPr lang="es-AR" dirty="0"/>
              <a:t> ( </a:t>
            </a:r>
            <a:r>
              <a:rPr lang="es-AR" dirty="0">
                <a:hlinkClick r:id="rId8"/>
              </a:rPr>
              <a:t>https://people.sap.com/diegohdora</a:t>
            </a:r>
            <a:r>
              <a:rPr lang="es-AR" dirty="0"/>
              <a:t> )</a:t>
            </a:r>
          </a:p>
          <a:p>
            <a:endParaRPr lang="es-AR" dirty="0"/>
          </a:p>
          <a:p>
            <a:r>
              <a:rPr lang="es-AR" dirty="0" err="1"/>
              <a:t>Website</a:t>
            </a:r>
            <a:r>
              <a:rPr lang="es-AR" dirty="0"/>
              <a:t> </a:t>
            </a:r>
            <a:r>
              <a:rPr lang="es-AR" dirty="0" err="1"/>
              <a:t>coming</a:t>
            </a:r>
            <a:r>
              <a:rPr lang="es-AR" dirty="0"/>
              <a:t> up: </a:t>
            </a:r>
            <a:r>
              <a:rPr lang="es-AR" dirty="0">
                <a:hlinkClick r:id="rId9"/>
              </a:rPr>
              <a:t>https://www.sit-buenosaires.com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pPr algn="r"/>
            <a:r>
              <a:rPr lang="en-US" dirty="0"/>
              <a:t>S</a:t>
            </a:r>
            <a:r>
              <a:rPr lang="es-AR" dirty="0" err="1"/>
              <a:t>igamos</a:t>
            </a:r>
            <a:r>
              <a:rPr lang="es-AR" dirty="0"/>
              <a:t> promoviendo COMUNIDAD en la región.</a:t>
            </a:r>
          </a:p>
        </p:txBody>
      </p:sp>
    </p:spTree>
    <p:extLst>
      <p:ext uri="{BB962C8B-B14F-4D97-AF65-F5344CB8AC3E}">
        <p14:creationId xmlns:p14="http://schemas.microsoft.com/office/powerpoint/2010/main" val="99837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8269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What’s</a:t>
            </a:r>
            <a:r>
              <a:rPr lang="es-AR" sz="1200" dirty="0"/>
              <a:t> SAPUI5?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What</a:t>
            </a:r>
            <a:r>
              <a:rPr lang="es-AR" sz="1200" dirty="0"/>
              <a:t> do I </a:t>
            </a:r>
            <a:r>
              <a:rPr lang="es-AR" sz="1200" dirty="0" err="1"/>
              <a:t>need</a:t>
            </a:r>
            <a:r>
              <a:rPr lang="es-AR" sz="1200" dirty="0"/>
              <a:t> </a:t>
            </a:r>
            <a:r>
              <a:rPr lang="es-AR" sz="1200" dirty="0" err="1"/>
              <a:t>to</a:t>
            </a:r>
            <a:r>
              <a:rPr lang="es-AR" sz="1200" dirty="0"/>
              <a:t> </a:t>
            </a:r>
            <a:r>
              <a:rPr lang="es-AR" sz="1200" dirty="0" err="1"/>
              <a:t>know</a:t>
            </a:r>
            <a:r>
              <a:rPr lang="es-AR" sz="1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What’s</a:t>
            </a:r>
            <a:r>
              <a:rPr lang="es-AR" sz="1200" dirty="0"/>
              <a:t> </a:t>
            </a:r>
            <a:r>
              <a:rPr lang="es-AR" sz="1200" dirty="0" err="1"/>
              <a:t>the</a:t>
            </a:r>
            <a:r>
              <a:rPr lang="es-AR" sz="1200" dirty="0"/>
              <a:t> </a:t>
            </a:r>
            <a:r>
              <a:rPr lang="es-AR" sz="1200" dirty="0" err="1"/>
              <a:t>Architecture</a:t>
            </a:r>
            <a:r>
              <a:rPr lang="es-AR" sz="1200" dirty="0"/>
              <a:t>?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End</a:t>
            </a:r>
            <a:r>
              <a:rPr lang="es-AR" sz="1200" dirty="0"/>
              <a:t> </a:t>
            </a:r>
            <a:r>
              <a:rPr lang="es-AR" sz="1200" dirty="0" err="1"/>
              <a:t>to</a:t>
            </a:r>
            <a:r>
              <a:rPr lang="es-AR" sz="1200" dirty="0"/>
              <a:t> </a:t>
            </a:r>
            <a:r>
              <a:rPr lang="es-AR" sz="1200" dirty="0" err="1"/>
              <a:t>End</a:t>
            </a:r>
            <a:endParaRPr lang="es-AR" sz="1200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200" dirty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Features</a:t>
            </a:r>
            <a:endParaRPr lang="es-AR" sz="1200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200" dirty="0"/>
              <a:t>Enterprise Grade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200" dirty="0"/>
              <a:t>UI </a:t>
            </a:r>
            <a:r>
              <a:rPr lang="es-AR" sz="1200" dirty="0" err="1"/>
              <a:t>Controls</a:t>
            </a:r>
            <a:r>
              <a:rPr lang="es-AR" sz="1200" dirty="0"/>
              <a:t> +180 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Other</a:t>
            </a:r>
            <a:r>
              <a:rPr lang="es-AR" sz="1200" dirty="0"/>
              <a:t> </a:t>
            </a:r>
            <a:r>
              <a:rPr lang="es-AR" sz="1200" dirty="0" err="1"/>
              <a:t>libraries</a:t>
            </a:r>
            <a:r>
              <a:rPr lang="es-AR" sz="1200" dirty="0"/>
              <a:t> (D3.js / jQuery)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Why</a:t>
            </a:r>
            <a:r>
              <a:rPr lang="es-AR" sz="1200" dirty="0"/>
              <a:t> do I </a:t>
            </a:r>
            <a:r>
              <a:rPr lang="es-AR" sz="1200" dirty="0" err="1"/>
              <a:t>need</a:t>
            </a:r>
            <a:r>
              <a:rPr lang="es-AR" sz="1200" dirty="0"/>
              <a:t> </a:t>
            </a:r>
            <a:r>
              <a:rPr lang="es-AR" sz="1200" dirty="0" err="1"/>
              <a:t>to</a:t>
            </a:r>
            <a:r>
              <a:rPr lang="es-AR" sz="1200" dirty="0"/>
              <a:t> </a:t>
            </a:r>
            <a:r>
              <a:rPr lang="es-AR" sz="1200" dirty="0" err="1"/>
              <a:t>learn</a:t>
            </a:r>
            <a:r>
              <a:rPr lang="es-AR" sz="1200" dirty="0"/>
              <a:t> </a:t>
            </a:r>
            <a:r>
              <a:rPr lang="es-AR" sz="1200" dirty="0" err="1"/>
              <a:t>this</a:t>
            </a:r>
            <a:r>
              <a:rPr lang="es-AR" sz="1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200" dirty="0" err="1"/>
              <a:t>Where</a:t>
            </a:r>
            <a:r>
              <a:rPr lang="es-AR" sz="1200" dirty="0"/>
              <a:t> do I </a:t>
            </a:r>
            <a:r>
              <a:rPr lang="es-AR" sz="1200" dirty="0" err="1"/>
              <a:t>start</a:t>
            </a:r>
            <a:r>
              <a:rPr lang="es-AR" sz="1200" dirty="0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What’s SAPUI5?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8269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SAPUI5 </a:t>
            </a:r>
            <a:r>
              <a:rPr lang="es-AR" dirty="0" err="1"/>
              <a:t>is</a:t>
            </a:r>
            <a:r>
              <a:rPr lang="es-AR" dirty="0"/>
              <a:t> a Single Page </a:t>
            </a:r>
            <a:r>
              <a:rPr lang="es-AR" dirty="0" err="1"/>
              <a:t>Application</a:t>
            </a:r>
            <a:r>
              <a:rPr lang="es-AR" dirty="0"/>
              <a:t> </a:t>
            </a:r>
            <a:r>
              <a:rPr lang="es-AR" dirty="0" err="1"/>
              <a:t>framework</a:t>
            </a:r>
            <a:r>
              <a:rPr lang="es-AR" dirty="0"/>
              <a:t>.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Single-Page Applications framework allow us to create Apps that </a:t>
            </a:r>
            <a:r>
              <a:rPr lang="en-US" b="1" u="sng" dirty="0">
                <a:solidFill>
                  <a:srgbClr val="3BA936"/>
                </a:solidFill>
              </a:rPr>
              <a:t>load a single HTML page</a:t>
            </a:r>
            <a:r>
              <a:rPr lang="en-US" dirty="0"/>
              <a:t> and </a:t>
            </a:r>
            <a:r>
              <a:rPr lang="en-US" b="1" u="sng" dirty="0">
                <a:solidFill>
                  <a:srgbClr val="3BA936"/>
                </a:solidFill>
              </a:rPr>
              <a:t>dynamically</a:t>
            </a:r>
            <a:r>
              <a:rPr lang="en-US" dirty="0"/>
              <a:t> update that page as the user interacts with the app.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SPAs use JavaScript (AJAX: Asynchronous JavaScript And XML), CSS3 and HTML5 to create fluid and </a:t>
            </a:r>
            <a:r>
              <a:rPr lang="en-US" b="1" u="sng" dirty="0">
                <a:solidFill>
                  <a:srgbClr val="3BA936"/>
                </a:solidFill>
              </a:rPr>
              <a:t>responsive</a:t>
            </a:r>
            <a:r>
              <a:rPr lang="en-US" dirty="0"/>
              <a:t> Apps, without constant page reloads.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much of the work happens on the </a:t>
            </a:r>
            <a:r>
              <a:rPr lang="en-US" b="1" u="sng" dirty="0">
                <a:solidFill>
                  <a:srgbClr val="3BA936"/>
                </a:solidFill>
              </a:rPr>
              <a:t>client side</a:t>
            </a:r>
            <a:r>
              <a:rPr lang="en-US" dirty="0"/>
              <a:t>, in JavaScript.</a:t>
            </a:r>
            <a:endParaRPr lang="es-A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7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What’s SAPUI5?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65B55-6FF6-466F-9FF9-0FF4A526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74" y="919163"/>
            <a:ext cx="3737701" cy="38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End to End Architecture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E6738-52B2-4F76-A4BE-E6F44C0B3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79" y="1347789"/>
            <a:ext cx="6169815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3879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1st </a:t>
            </a:r>
            <a:r>
              <a:rPr lang="es-AR" dirty="0" err="1"/>
              <a:t>Tier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HTML5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Javascript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CSS3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2nd </a:t>
            </a:r>
            <a:r>
              <a:rPr lang="es-AR" dirty="0" err="1"/>
              <a:t>Tier</a:t>
            </a:r>
            <a:endParaRPr lang="es-AR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GIT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 err="1"/>
              <a:t>Task</a:t>
            </a:r>
            <a:r>
              <a:rPr lang="es-AR" dirty="0"/>
              <a:t> Runner (i.e.: </a:t>
            </a:r>
            <a:r>
              <a:rPr lang="es-AR" dirty="0" err="1"/>
              <a:t>GruntJS</a:t>
            </a:r>
            <a:r>
              <a:rPr lang="es-AR" dirty="0"/>
              <a:t>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dirty="0"/>
              <a:t>SAP BSP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BFDB2-1408-4D10-AD71-2114CDB4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19" y="1296179"/>
            <a:ext cx="4207793" cy="33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46265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Javascript</a:t>
            </a:r>
            <a:endParaRPr lang="es-AR" sz="1400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Created</a:t>
            </a:r>
            <a:r>
              <a:rPr lang="es-AR" sz="1400" dirty="0"/>
              <a:t> </a:t>
            </a:r>
            <a:r>
              <a:rPr lang="es-AR" sz="1400" dirty="0" err="1"/>
              <a:t>by</a:t>
            </a:r>
            <a:r>
              <a:rPr lang="es-AR" sz="1400" dirty="0"/>
              <a:t> Netscape </a:t>
            </a:r>
            <a:r>
              <a:rPr lang="es-AR" sz="1400" dirty="0" err="1"/>
              <a:t>Communications</a:t>
            </a:r>
            <a:r>
              <a:rPr lang="es-AR" sz="1400" dirty="0"/>
              <a:t> (1995)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Features</a:t>
            </a:r>
            <a:r>
              <a:rPr lang="es-AR" sz="1400" dirty="0"/>
              <a:t>:</a:t>
            </a:r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/>
              <a:t>High-</a:t>
            </a:r>
            <a:r>
              <a:rPr lang="es-AR" sz="1400" dirty="0" err="1"/>
              <a:t>level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Weakly</a:t>
            </a:r>
            <a:r>
              <a:rPr lang="es-AR" sz="1400" dirty="0"/>
              <a:t> </a:t>
            </a:r>
            <a:r>
              <a:rPr lang="es-AR" sz="1400" dirty="0" err="1"/>
              <a:t>typed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Object-based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/>
              <a:t>Multi-</a:t>
            </a:r>
            <a:r>
              <a:rPr lang="es-AR" sz="1400" dirty="0" err="1"/>
              <a:t>paradigm</a:t>
            </a:r>
            <a:endParaRPr lang="es-AR" sz="1400" dirty="0"/>
          </a:p>
          <a:p>
            <a:pPr marL="1102111" lvl="2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Interpreted</a:t>
            </a:r>
            <a:endParaRPr lang="es-AR" sz="1400" dirty="0"/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Originally</a:t>
            </a:r>
            <a:r>
              <a:rPr lang="es-AR" sz="1400" dirty="0"/>
              <a:t> </a:t>
            </a:r>
            <a:r>
              <a:rPr lang="es-AR" sz="1400" dirty="0" err="1"/>
              <a:t>created</a:t>
            </a:r>
            <a:r>
              <a:rPr lang="es-AR" sz="1400" dirty="0"/>
              <a:t> </a:t>
            </a:r>
            <a:r>
              <a:rPr lang="es-AR" sz="1400" dirty="0" err="1"/>
              <a:t>to</a:t>
            </a:r>
            <a:r>
              <a:rPr lang="es-AR" sz="1400" dirty="0"/>
              <a:t> be </a:t>
            </a:r>
            <a:r>
              <a:rPr lang="es-AR" sz="1400" dirty="0" err="1"/>
              <a:t>used</a:t>
            </a:r>
            <a:r>
              <a:rPr lang="es-AR" sz="1400" dirty="0"/>
              <a:t> </a:t>
            </a:r>
            <a:r>
              <a:rPr lang="es-AR" sz="1400" dirty="0" err="1"/>
              <a:t>on</a:t>
            </a:r>
            <a:r>
              <a:rPr lang="es-AR" sz="1400" dirty="0"/>
              <a:t> Client-</a:t>
            </a:r>
            <a:r>
              <a:rPr lang="es-AR" sz="1400" dirty="0" err="1"/>
              <a:t>Side</a:t>
            </a:r>
            <a:r>
              <a:rPr lang="es-AR" sz="1400" dirty="0"/>
              <a:t> </a:t>
            </a:r>
            <a:r>
              <a:rPr lang="es-AR" sz="1400" dirty="0" err="1"/>
              <a:t>Programming</a:t>
            </a:r>
            <a:r>
              <a:rPr lang="es-AR" sz="1400" dirty="0"/>
              <a:t> (browsers) </a:t>
            </a:r>
            <a:r>
              <a:rPr lang="es-AR" sz="1400" dirty="0" err="1"/>
              <a:t>for</a:t>
            </a:r>
            <a:r>
              <a:rPr lang="es-AR" sz="1400" dirty="0"/>
              <a:t> data </a:t>
            </a:r>
            <a:r>
              <a:rPr lang="es-AR" sz="1400" dirty="0" err="1"/>
              <a:t>validation</a:t>
            </a:r>
            <a:r>
              <a:rPr lang="es-AR" sz="1400" dirty="0"/>
              <a:t> and </a:t>
            </a:r>
            <a:r>
              <a:rPr lang="es-AR" sz="1400" dirty="0" err="1"/>
              <a:t>basic</a:t>
            </a:r>
            <a:r>
              <a:rPr lang="es-AR" sz="1400" dirty="0"/>
              <a:t> </a:t>
            </a:r>
            <a:r>
              <a:rPr lang="es-AR" sz="1400" dirty="0" err="1"/>
              <a:t>user</a:t>
            </a:r>
            <a:r>
              <a:rPr lang="es-AR" sz="1400" dirty="0"/>
              <a:t> </a:t>
            </a:r>
            <a:r>
              <a:rPr lang="es-AR" sz="1400" dirty="0" err="1"/>
              <a:t>interactions</a:t>
            </a:r>
            <a:r>
              <a:rPr lang="es-AR" sz="1400" dirty="0"/>
              <a:t> (pop-up).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Highly</a:t>
            </a:r>
            <a:r>
              <a:rPr lang="es-AR" sz="1400" dirty="0"/>
              <a:t> </a:t>
            </a:r>
            <a:r>
              <a:rPr lang="es-AR" sz="1400" dirty="0" err="1"/>
              <a:t>adopted</a:t>
            </a:r>
            <a:r>
              <a:rPr lang="es-AR" sz="1400" dirty="0"/>
              <a:t> </a:t>
            </a:r>
            <a:r>
              <a:rPr lang="es-AR" sz="1400" dirty="0" err="1"/>
              <a:t>by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development</a:t>
            </a:r>
            <a:r>
              <a:rPr lang="es-AR" sz="1400" dirty="0"/>
              <a:t> Community </a:t>
            </a:r>
            <a:r>
              <a:rPr lang="es-AR" sz="1400" dirty="0" err="1"/>
              <a:t>world</a:t>
            </a:r>
            <a:r>
              <a:rPr lang="es-AR" sz="1400" dirty="0"/>
              <a:t> </a:t>
            </a:r>
            <a:r>
              <a:rPr lang="es-AR" sz="1400" dirty="0" err="1"/>
              <a:t>wide</a:t>
            </a:r>
            <a:r>
              <a:rPr lang="es-AR" sz="1400" dirty="0"/>
              <a:t> and </a:t>
            </a:r>
            <a:r>
              <a:rPr lang="es-AR" sz="1400" dirty="0" err="1"/>
              <a:t>now</a:t>
            </a:r>
            <a:r>
              <a:rPr lang="es-AR" sz="1400" dirty="0"/>
              <a:t> </a:t>
            </a:r>
            <a:r>
              <a:rPr lang="es-AR" sz="1400" dirty="0" err="1"/>
              <a:t>also</a:t>
            </a:r>
            <a:r>
              <a:rPr lang="es-AR" sz="1400" dirty="0"/>
              <a:t> </a:t>
            </a:r>
            <a:r>
              <a:rPr lang="es-AR" sz="1400" dirty="0" err="1"/>
              <a:t>used</a:t>
            </a:r>
            <a:r>
              <a:rPr lang="es-AR" sz="1400" dirty="0"/>
              <a:t> </a:t>
            </a:r>
            <a:r>
              <a:rPr lang="es-AR" sz="1400" dirty="0" err="1"/>
              <a:t>on</a:t>
            </a:r>
            <a:r>
              <a:rPr lang="es-AR" sz="1400" dirty="0"/>
              <a:t> Server </a:t>
            </a:r>
            <a:r>
              <a:rPr lang="es-AR" sz="1400" dirty="0" err="1"/>
              <a:t>Side</a:t>
            </a:r>
            <a:r>
              <a:rPr lang="es-AR" sz="1400" dirty="0"/>
              <a:t> </a:t>
            </a:r>
            <a:r>
              <a:rPr lang="es-AR" sz="1400" dirty="0" err="1"/>
              <a:t>Programming</a:t>
            </a:r>
            <a:r>
              <a:rPr lang="es-AR" sz="1400" dirty="0"/>
              <a:t> (ex: </a:t>
            </a:r>
            <a:r>
              <a:rPr lang="es-AR" sz="1400" dirty="0" err="1"/>
              <a:t>NodeJS</a:t>
            </a:r>
            <a:r>
              <a:rPr lang="es-AR" sz="1400" dirty="0"/>
              <a:t>)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endParaRPr lang="es-AR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D1190-2627-460C-9288-1DFD60E6C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427" y="1347788"/>
            <a:ext cx="1195236" cy="1195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3B0FEE-51C2-45E5-A523-DF6B21DF8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304" y="3612451"/>
            <a:ext cx="1499359" cy="9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/>
              <a:t>What do I need to learn/know?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1400" dirty="0"/>
              <a:t>SAPUI5 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F9E2-D18B-4DAC-BE7B-250F0F798579}"/>
              </a:ext>
            </a:extLst>
          </p:cNvPr>
          <p:cNvSpPr txBox="1"/>
          <p:nvPr/>
        </p:nvSpPr>
        <p:spPr>
          <a:xfrm>
            <a:off x="460375" y="1347788"/>
            <a:ext cx="46265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HTML5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Markup</a:t>
            </a:r>
            <a:r>
              <a:rPr lang="es-AR" sz="1400" dirty="0"/>
              <a:t> </a:t>
            </a:r>
            <a:r>
              <a:rPr lang="es-AR" sz="1400" dirty="0" err="1"/>
              <a:t>language</a:t>
            </a:r>
            <a:r>
              <a:rPr lang="es-AR" sz="1400" dirty="0"/>
              <a:t> </a:t>
            </a:r>
            <a:r>
              <a:rPr lang="es-AR" sz="1400" dirty="0" err="1"/>
              <a:t>for</a:t>
            </a:r>
            <a:r>
              <a:rPr lang="es-AR" sz="1400" dirty="0"/>
              <a:t> </a:t>
            </a:r>
            <a:r>
              <a:rPr lang="es-AR" sz="1400" dirty="0" err="1"/>
              <a:t>structuring</a:t>
            </a:r>
            <a:r>
              <a:rPr lang="es-AR" sz="1400" dirty="0"/>
              <a:t> and </a:t>
            </a:r>
            <a:r>
              <a:rPr lang="es-AR" sz="1400" dirty="0" err="1"/>
              <a:t>presenting</a:t>
            </a:r>
            <a:r>
              <a:rPr lang="es-AR" sz="1400" dirty="0"/>
              <a:t> </a:t>
            </a:r>
            <a:r>
              <a:rPr lang="es-AR" sz="1400" dirty="0" err="1"/>
              <a:t>content</a:t>
            </a:r>
            <a:r>
              <a:rPr lang="es-AR" sz="1400" dirty="0"/>
              <a:t> </a:t>
            </a:r>
            <a:r>
              <a:rPr lang="es-AR" sz="1400" dirty="0" err="1"/>
              <a:t>on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WWW.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Published</a:t>
            </a:r>
            <a:r>
              <a:rPr lang="es-AR" sz="1400" dirty="0"/>
              <a:t> in </a:t>
            </a:r>
            <a:r>
              <a:rPr lang="es-AR" sz="1400" dirty="0" err="1"/>
              <a:t>October</a:t>
            </a:r>
            <a:r>
              <a:rPr lang="es-AR" sz="1400" dirty="0"/>
              <a:t> 2014 </a:t>
            </a:r>
            <a:r>
              <a:rPr lang="es-AR" sz="1400" dirty="0" err="1"/>
              <a:t>by</a:t>
            </a:r>
            <a:r>
              <a:rPr lang="es-AR" sz="1400" dirty="0"/>
              <a:t> W3C.</a:t>
            </a:r>
          </a:p>
          <a:p>
            <a:pPr marL="693931" lvl="1" indent="-285750">
              <a:buFont typeface="Arial" panose="020B0604020202020204" pitchFamily="34" charset="0"/>
              <a:buChar char="•"/>
            </a:pPr>
            <a:r>
              <a:rPr lang="es-AR" sz="1400" dirty="0" err="1"/>
              <a:t>Newest</a:t>
            </a:r>
            <a:r>
              <a:rPr lang="es-AR" sz="1400" dirty="0"/>
              <a:t> </a:t>
            </a:r>
            <a:r>
              <a:rPr lang="es-AR" sz="1400" dirty="0" err="1"/>
              <a:t>additions</a:t>
            </a:r>
            <a:r>
              <a:rPr lang="es-AR" sz="1400" dirty="0"/>
              <a:t>:</a:t>
            </a:r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</a:t>
            </a:r>
            <a:r>
              <a:rPr lang="es-AR" sz="1400" dirty="0" err="1"/>
              <a:t>Geolocation</a:t>
            </a:r>
            <a:endParaRPr lang="es-AR" sz="1400" dirty="0"/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Drag and </a:t>
            </a:r>
            <a:r>
              <a:rPr lang="es-AR" sz="1400" dirty="0" err="1"/>
              <a:t>Drop</a:t>
            </a:r>
            <a:endParaRPr lang="es-AR" sz="1400" dirty="0"/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Local Storage</a:t>
            </a:r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</a:t>
            </a:r>
            <a:r>
              <a:rPr lang="es-AR" sz="1400" dirty="0" err="1"/>
              <a:t>Application</a:t>
            </a:r>
            <a:r>
              <a:rPr lang="es-AR" sz="1400" dirty="0"/>
              <a:t> Cache</a:t>
            </a:r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Web </a:t>
            </a:r>
            <a:r>
              <a:rPr lang="es-AR" sz="1400" dirty="0" err="1"/>
              <a:t>Workers</a:t>
            </a:r>
            <a:endParaRPr lang="es-AR" sz="1400" dirty="0"/>
          </a:p>
          <a:p>
            <a:pPr marL="1102111" lvl="2" indent="-285750">
              <a:buFont typeface="Calibri" panose="020F0502020204030204" pitchFamily="34" charset="0"/>
              <a:buChar char="⁻"/>
            </a:pPr>
            <a:r>
              <a:rPr lang="es-AR" sz="1400" dirty="0"/>
              <a:t>HTML SSE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24BED-6144-46B4-8072-5667D756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6" y="438078"/>
            <a:ext cx="1920922" cy="23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E8584-58AC-45BD-8999-1D8D13AF0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79"/>
          <a:stretch/>
        </p:blipFill>
        <p:spPr>
          <a:xfrm>
            <a:off x="5086905" y="901473"/>
            <a:ext cx="3885929" cy="38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6301"/>
      </p:ext>
    </p:extLst>
  </p:cSld>
  <p:clrMapOvr>
    <a:masterClrMapping/>
  </p:clrMapOvr>
</p:sld>
</file>

<file path=ppt/theme/theme1.xml><?xml version="1.0" encoding="utf-8"?>
<a:theme xmlns:a="http://schemas.openxmlformats.org/drawingml/2006/main" name="sovanta Basictemplate - Sonderseit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ovanta Basictemplate - Inhaltsseit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02F9C197A0A341AD4C9BD462BAA95F" ma:contentTypeVersion="" ma:contentTypeDescription="Create a new document." ma:contentTypeScope="" ma:versionID="72470fa81d358d61b73725b65f0e10e5">
  <xsd:schema xmlns:xsd="http://www.w3.org/2001/XMLSchema" xmlns:xs="http://www.w3.org/2001/XMLSchema" xmlns:p="http://schemas.microsoft.com/office/2006/metadata/properties" xmlns:ns2="b5c37c13-22fe-4e4d-afc9-fd9c27a22826" targetNamespace="http://schemas.microsoft.com/office/2006/metadata/properties" ma:root="true" ma:fieldsID="36f71b7d7a551e51bbad4bd80ef1da05" ns2:_="">
    <xsd:import namespace="b5c37c13-22fe-4e4d-afc9-fd9c27a228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37c13-22fe-4e4d-afc9-fd9c27a228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425B2F-4A37-4936-ABDD-9DB0E712615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5c37c13-22fe-4e4d-afc9-fd9c27a2282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927D58-792C-44E7-81D9-8C7BD400F8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37c13-22fe-4e4d-afc9-fd9c27a228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8B7053-65CB-4B16-A6DA-A30B62B604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700</Words>
  <Application>Microsoft Office PowerPoint</Application>
  <PresentationFormat>On-screen Show (16:9)</PresentationFormat>
  <Paragraphs>179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sovanta Basictemplate - Sonderseiten</vt:lpstr>
      <vt:lpstr>sovanta Basictemplate - Inhaltsseiten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sovanta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Grab</dc:creator>
  <cp:lastModifiedBy>ddora</cp:lastModifiedBy>
  <cp:revision>428</cp:revision>
  <cp:lastPrinted>2016-05-02T12:18:52Z</cp:lastPrinted>
  <dcterms:created xsi:type="dcterms:W3CDTF">2016-01-15T09:15:11Z</dcterms:created>
  <dcterms:modified xsi:type="dcterms:W3CDTF">2017-08-24T22:48:11Z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0x010100F902F9C197A0A341AD4C9BD462BAA95F</vt:lpwstr>
  </property>
</Properties>
</file>